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4" r:id="rId3"/>
    <p:sldId id="257" r:id="rId4"/>
    <p:sldId id="258" r:id="rId5"/>
    <p:sldId id="267" r:id="rId6"/>
    <p:sldId id="259" r:id="rId7"/>
    <p:sldId id="268" r:id="rId8"/>
    <p:sldId id="260" r:id="rId9"/>
    <p:sldId id="269" r:id="rId10"/>
    <p:sldId id="272" r:id="rId11"/>
    <p:sldId id="261" r:id="rId12"/>
    <p:sldId id="270" r:id="rId13"/>
    <p:sldId id="262" r:id="rId14"/>
    <p:sldId id="263" r:id="rId15"/>
    <p:sldId id="271" r:id="rId16"/>
    <p:sldId id="264" r:id="rId17"/>
    <p:sldId id="265" r:id="rId18"/>
    <p:sldId id="266" r:id="rId19"/>
    <p:sldId id="286" r:id="rId20"/>
    <p:sldId id="287" r:id="rId21"/>
    <p:sldId id="273" r:id="rId22"/>
    <p:sldId id="275" r:id="rId23"/>
    <p:sldId id="288" r:id="rId24"/>
    <p:sldId id="277" r:id="rId25"/>
    <p:sldId id="289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92" r:id="rId35"/>
    <p:sldId id="291" r:id="rId36"/>
    <p:sldId id="294" r:id="rId37"/>
    <p:sldId id="293" r:id="rId38"/>
    <p:sldId id="295" r:id="rId39"/>
    <p:sldId id="297" r:id="rId40"/>
    <p:sldId id="290" r:id="rId41"/>
    <p:sldId id="299" r:id="rId42"/>
    <p:sldId id="296" r:id="rId43"/>
    <p:sldId id="298" r:id="rId44"/>
    <p:sldId id="300" r:id="rId45"/>
    <p:sldId id="276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68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3121-9388-45DA-8064-AC8A6BA59F13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8F0E2-DB8B-4589-BF34-C435172F3BA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3121-9388-45DA-8064-AC8A6BA59F13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8F0E2-DB8B-4589-BF34-C435172F3B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3121-9388-45DA-8064-AC8A6BA59F13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8F0E2-DB8B-4589-BF34-C435172F3B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B043121-9388-45DA-8064-AC8A6BA59F13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1208F0E2-DB8B-4589-BF34-C435172F3BA2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3121-9388-45DA-8064-AC8A6BA59F13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8F0E2-DB8B-4589-BF34-C435172F3BA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3121-9388-45DA-8064-AC8A6BA59F13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8F0E2-DB8B-4589-BF34-C435172F3BA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8F0E2-DB8B-4589-BF34-C435172F3BA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3121-9388-45DA-8064-AC8A6BA59F13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3121-9388-45DA-8064-AC8A6BA59F13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8F0E2-DB8B-4589-BF34-C435172F3BA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3121-9388-45DA-8064-AC8A6BA59F13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8F0E2-DB8B-4589-BF34-C435172F3B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B043121-9388-45DA-8064-AC8A6BA59F13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208F0E2-DB8B-4589-BF34-C435172F3BA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3121-9388-45DA-8064-AC8A6BA59F13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8F0E2-DB8B-4589-BF34-C435172F3BA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B043121-9388-45DA-8064-AC8A6BA59F13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1208F0E2-DB8B-4589-BF34-C435172F3BA2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storiyakratko.ru/pravlenie-ryurikovichey/knyazhestva/usilenie-moskovskogo-knyazhestva.html" TargetMode="External"/><Relationship Id="rId2" Type="http://schemas.openxmlformats.org/officeDocument/2006/relationships/hyperlink" Target="https://istoriyakratko.ru/pravlenie-ryurikovichey/voyny/tataro-mongolskoe-igo-kratko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istoriyakratko.ru/pravlenie-ryurikovichey/knyazya/knyaz-dmitrij-ivanovich-donskoj-biografiya.html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Героическая летопись России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Ведь были схватки боевые…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23728" y="548680"/>
            <a:ext cx="4845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РА, </a:t>
            </a:r>
            <a:r>
              <a:rPr lang="ru-RU" dirty="0" err="1"/>
              <a:t>Ч</a:t>
            </a:r>
            <a:r>
              <a:rPr lang="ru-RU" dirty="0" err="1" smtClean="0"/>
              <a:t>ойский</a:t>
            </a:r>
            <a:r>
              <a:rPr lang="ru-RU" dirty="0" smtClean="0"/>
              <a:t> район, </a:t>
            </a:r>
            <a:r>
              <a:rPr lang="ru-RU" dirty="0" err="1" smtClean="0"/>
              <a:t>Сёйкинская</a:t>
            </a:r>
            <a:r>
              <a:rPr lang="ru-RU" dirty="0" smtClean="0"/>
              <a:t> библиотека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03848" y="60212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Сёйка</a:t>
            </a:r>
            <a:r>
              <a:rPr lang="ru-RU" dirty="0" smtClean="0"/>
              <a:t>, 2020г.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1" t="30423" r="19117" b="4687"/>
          <a:stretch/>
        </p:blipFill>
        <p:spPr bwMode="auto">
          <a:xfrm>
            <a:off x="5436096" y="4212177"/>
            <a:ext cx="2671548" cy="1993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40" y="943073"/>
            <a:ext cx="2529870" cy="1765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07739"/>
            <a:ext cx="2903032" cy="1813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82" y="1124744"/>
            <a:ext cx="2245226" cy="1564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58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6986587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5301208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prstClr val="white"/>
                </a:solidFill>
              </a:rPr>
              <a:t>Основная цель быстрого маневра принесла успех: союзники Мамая не успели присоединиться к нему.</a:t>
            </a:r>
          </a:p>
        </p:txBody>
      </p:sp>
    </p:spTree>
    <p:extLst>
      <p:ext uri="{BB962C8B-B14F-4D97-AF65-F5344CB8AC3E}">
        <p14:creationId xmlns:p14="http://schemas.microsoft.com/office/powerpoint/2010/main" val="268926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033011"/>
            <a:ext cx="8280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 ночь накануне битвы войско Дмитрия переправилось через Дон и вышло к Куликову полю.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0648"/>
            <a:ext cx="5810785" cy="46826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21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36" y="404664"/>
            <a:ext cx="7734188" cy="434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5936" y="4869160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prstClr val="white"/>
                </a:solidFill>
              </a:rPr>
              <a:t>Место для сражения было выбрано удачно: роща позволяла укрыть засадный полк, а глубокие овраги, невидимые противнику, не давали его коннице возможности проводить атаки с флангов.</a:t>
            </a:r>
          </a:p>
        </p:txBody>
      </p:sp>
    </p:spTree>
    <p:extLst>
      <p:ext uri="{BB962C8B-B14F-4D97-AF65-F5344CB8AC3E}">
        <p14:creationId xmlns:p14="http://schemas.microsoft.com/office/powerpoint/2010/main" val="3587827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2656"/>
            <a:ext cx="76328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Вначале состоялся поединок двух богатырей. Монах Александр </a:t>
            </a:r>
            <a:r>
              <a:rPr lang="ru-RU" dirty="0" err="1"/>
              <a:t>Пересвет</a:t>
            </a:r>
            <a:r>
              <a:rPr lang="ru-RU" dirty="0"/>
              <a:t> представлял русскую сторону, его противником стал богатырь Темир-Мурза, более известный как </a:t>
            </a:r>
            <a:r>
              <a:rPr lang="ru-RU" dirty="0" err="1"/>
              <a:t>Челубей</a:t>
            </a:r>
            <a:r>
              <a:rPr lang="ru-RU" dirty="0"/>
              <a:t>. В результате их противостояния они оба поразили друг друга копьями. Такой исход означал, что главная битва станет кровопролитной.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92" y="2060848"/>
            <a:ext cx="7768299" cy="4369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457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37321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Как только </a:t>
            </a:r>
            <a:r>
              <a:rPr lang="ru-RU" dirty="0" err="1"/>
              <a:t>Челубей</a:t>
            </a:r>
            <a:r>
              <a:rPr lang="ru-RU" dirty="0"/>
              <a:t> оказался на земле, конница Мамая ринулась в атаку и сразу же оттеснила передовой полк русских. Однако введенный в бой резерв остановил дальнейшее продвижение татаро-монголов по центру их атаки.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93" y="155287"/>
            <a:ext cx="7477398" cy="5217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446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6006" y="5085184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white"/>
                </a:solidFill>
              </a:rPr>
              <a:t>Мамай активизировал атаку на левом фланге, где какое-то время ему удавалось теснить русские ряды. Но перелом в сражении, как это часто бывало в старину, принес засадный полк, ударивший в тыл и фланг вражеской коннице.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9291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5168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80648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Считается, что Мамаева рать была разбита за 4 часа. Князь Ягайло, получив об этом весть, развернул свое войско в обратную сторону. Сам Мамай, ставка которого была захвачена, успел ретироваться. Куликовская битва, в которой татаро-монголы были наголову разгромлены, впоследствии получила название Мамаево побоище. А Великий князь Дмитрий за блестящую победу в этом сражении получил уважительное прозвище Донской.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7620000" cy="5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662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581128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Значение баталии для истории страны огромно. Впервые был развеян миф о несокрушимости армии Орды. Куликовская битва позволила русским людям поверить в себя и в свою силу. Около двух лет после Мамаева побоища Русь не платила Орде дань, что в конечном итоге приблизило полное освобождение народа от </a:t>
            </a:r>
            <a:r>
              <a:rPr lang="ru-RU" dirty="0">
                <a:hlinkClick r:id="rId2"/>
              </a:rPr>
              <a:t>ненавистного ига</a:t>
            </a:r>
            <a:r>
              <a:rPr lang="ru-RU" dirty="0"/>
              <a:t> и </a:t>
            </a:r>
            <a:r>
              <a:rPr lang="ru-RU" dirty="0">
                <a:hlinkClick r:id="rId3"/>
              </a:rPr>
              <a:t>усилило роль Москвы</a:t>
            </a:r>
            <a:r>
              <a:rPr lang="ru-RU" dirty="0"/>
              <a:t> в объединении русских земель в единое и сильное государство.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65" y="255458"/>
            <a:ext cx="7160861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234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ont.ws/uploads/pic/2017/4/0010-010-Itogi-Kulikovskoj-bitv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0" b="14456"/>
          <a:stretch/>
        </p:blipFill>
        <p:spPr bwMode="auto">
          <a:xfrm>
            <a:off x="395536" y="260647"/>
            <a:ext cx="8469542" cy="627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95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20688"/>
            <a:ext cx="4991075" cy="5095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76672"/>
            <a:ext cx="30243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275 лет назад родился </a:t>
            </a:r>
            <a:r>
              <a:rPr lang="ru-RU" dirty="0"/>
              <a:t>Федор Федорович Ушаков, выдающийся русский флотоводец, адмирал, командующий Черноморским флотом. Адмирала Ушакова признают основателем русской тактической школы в военно-морском деле. В ходе русско-турецкой войны 1787–1791 годов Ушаков сделал серьезный вклад в развитие тактики парусного флота. Во многом благодаря Ушакову Россия одержала победу в русско-турецкой войне.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1063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73" y="404664"/>
            <a:ext cx="8384493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836712"/>
            <a:ext cx="5256584" cy="25853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За многовековую историю </a:t>
            </a:r>
            <a:r>
              <a:rPr lang="ru-RU" dirty="0" smtClean="0"/>
              <a:t>Российского  государства русский народ </a:t>
            </a:r>
            <a:r>
              <a:rPr lang="ru-RU" dirty="0"/>
              <a:t>совершил неисчислимое количество самоотверженных подвигов в боях с иноземными врагами, в борьбе за независимость, свободу и суверенитет нашей Родины</a:t>
            </a:r>
            <a:r>
              <a:rPr lang="ru-RU" dirty="0" smtClean="0"/>
              <a:t>. </a:t>
            </a:r>
            <a:r>
              <a:rPr lang="ru-RU" dirty="0"/>
              <a:t>Историческая память </a:t>
            </a:r>
            <a:r>
              <a:rPr lang="ru-RU" dirty="0" smtClean="0"/>
              <a:t> нашей страны </a:t>
            </a:r>
            <a:r>
              <a:rPr lang="ru-RU" dirty="0"/>
              <a:t>из века в век, от поколения к поколению передает сведения о ратных подвигах сынов </a:t>
            </a:r>
            <a:r>
              <a:rPr lang="ru-RU" dirty="0" smtClean="0"/>
              <a:t>России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0140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8" b="32990"/>
          <a:stretch/>
        </p:blipFill>
        <p:spPr bwMode="auto">
          <a:xfrm>
            <a:off x="376799" y="404664"/>
            <a:ext cx="8566047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1370" y="4653136"/>
            <a:ext cx="8136904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/>
              <a:t>Мы расскажем о двух блистательных победах </a:t>
            </a:r>
            <a:r>
              <a:rPr lang="ru-RU" sz="2400" dirty="0" smtClean="0"/>
              <a:t>Ушакова, которые состоялись 230 лет назад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75769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96" y="332656"/>
            <a:ext cx="8128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792" y="836712"/>
            <a:ext cx="4422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cap="all" dirty="0">
                <a:solidFill>
                  <a:srgbClr val="FF0000"/>
                </a:solidFill>
              </a:rPr>
              <a:t>КЕРЧЕНСКОЕ МОРСКОЕ СРАЖЕНИЕ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1996" y="4826675"/>
            <a:ext cx="85447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Сражение произошло 8 июля 1790 года. Турецкая эскадра насчитывала 10 линейных кораблей, 8 фрегатов, 36 вспомогательных судов. Она шла из Турции для высадки десанта в Крыму. Ее встретила русская эскадра (10 линейных кораблей, 6 фрегатов, 1 бомбардирский корабль, 16 вспомогательных судов) под командованием Ушакова.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778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8186" y="332656"/>
            <a:ext cx="345373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Используя наветренное положение и превосходство в артиллерии (1100 орудий против 836), турецкий флот с ходу атаковал русский, направив свой главный удар на авангард бригадира флота Г.К. </a:t>
            </a:r>
            <a:r>
              <a:rPr lang="ru-RU" sz="2000" dirty="0" err="1"/>
              <a:t>Голенкина</a:t>
            </a:r>
            <a:r>
              <a:rPr lang="ru-RU" sz="2000" dirty="0"/>
              <a:t>. Однако тот выдержал атаку неприятеля и точным ответным огнем сбил его наступательный порыв. </a:t>
            </a:r>
            <a:r>
              <a:rPr lang="ru-RU" sz="2000" dirty="0" err="1"/>
              <a:t>Капудан</a:t>
            </a:r>
            <a:r>
              <a:rPr lang="ru-RU" sz="2000" dirty="0"/>
              <a:t>-паша все же продолжил свой натиск, подкрепляя силы на направлении главного удара кораблями с большими орудиями. 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8"/>
          <a:stretch/>
        </p:blipFill>
        <p:spPr bwMode="auto">
          <a:xfrm>
            <a:off x="3904812" y="260648"/>
            <a:ext cx="4965440" cy="5686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66423" y="5974731"/>
            <a:ext cx="2242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 smtClean="0">
                <a:solidFill>
                  <a:srgbClr val="FF0000"/>
                </a:solidFill>
              </a:rPr>
              <a:t>Капудан</a:t>
            </a:r>
            <a:r>
              <a:rPr lang="ru-RU" sz="2400" dirty="0" smtClean="0">
                <a:solidFill>
                  <a:srgbClr val="FF0000"/>
                </a:solidFill>
              </a:rPr>
              <a:t>-паша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63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052736"/>
            <a:ext cx="37444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Видя это, Ушаков, отделив наиболее слабые фрегаты, сомкнул корабли плотнее и поспешил помочь авангарду.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4663"/>
            <a:ext cx="3960440" cy="5989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03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09625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797152"/>
            <a:ext cx="8096249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Этим маневром Ушаков пытался отвлечь противника на слабые суда, разделив его силы. Однако </a:t>
            </a:r>
            <a:r>
              <a:rPr lang="ru-RU" dirty="0" err="1"/>
              <a:t>Гуссейн</a:t>
            </a:r>
            <a:r>
              <a:rPr lang="ru-RU" dirty="0"/>
              <a:t>-паша всё усиливал давление на авангард.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023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6223" y="4869504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 разгоревшемся сражении оказалось, что ядра с русских фрегатов, поставленных в линию из-за недостатка линейных кораблей, не долетают до неприятеля.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24" y="548680"/>
            <a:ext cx="847181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191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16" y="476672"/>
            <a:ext cx="7553908" cy="406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4516" y="4941168"/>
            <a:ext cx="777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Тогда </a:t>
            </a:r>
            <a:r>
              <a:rPr lang="ru-RU" sz="2000" dirty="0"/>
              <a:t>Ушаков подал им сигнал выйти из линии для возможного оказания помощи авангарду, а остальным кораблям сомкнуть образовавшуюся между ними дистанцию</a:t>
            </a:r>
            <a:br>
              <a:rPr lang="ru-RU" sz="20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3091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02" y="369840"/>
            <a:ext cx="865159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4293096"/>
            <a:ext cx="7776864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Не подозревая об истинных намерениях русского флагмана, турки очень обрадовались этому обстоятельству. Их вице-адмиральский корабль, выйдя из линии и став передовым, начал спускаться на русский авангард с целью его обхода.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7876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27" y="476672"/>
            <a:ext cx="8518297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571231"/>
            <a:ext cx="76328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Но Ушаков предвидел возможное развитие событий, а потому, мгновенно оценив обстановку, подал сигнал фрегатам резерва защитить свои передовые корабли. Фрегаты подоспели вовремя и заставили турецкого вице-адмирала пройти между линиями под сокрушительным огнем русских кораблей.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2298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962" y="5157191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Победа русского флота в Керченском сражении сорвала планы турецкого командования по захвату Крыма.</a:t>
            </a:r>
          </a:p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" b="12843"/>
          <a:stretch/>
        </p:blipFill>
        <p:spPr bwMode="auto">
          <a:xfrm>
            <a:off x="1044452" y="276708"/>
            <a:ext cx="7127948" cy="473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930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517232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Куликовская битва состоялась 8 сентября 1380 года. Сражение, в котором принимали участие русское войско и армия Золотой Орды, во многом предопределило дальнейшую историю Русского государства.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08" y="299925"/>
            <a:ext cx="7822952" cy="521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2306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928992" cy="580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792" y="692696"/>
            <a:ext cx="3548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cap="all" dirty="0">
                <a:solidFill>
                  <a:srgbClr val="FF0000"/>
                </a:solidFill>
              </a:rPr>
              <a:t>СРАЖЕНИЕ </a:t>
            </a:r>
            <a:r>
              <a:rPr lang="ru-RU" cap="all" dirty="0" smtClean="0">
                <a:solidFill>
                  <a:srgbClr val="FF0000"/>
                </a:solidFill>
              </a:rPr>
              <a:t> У  МЫСА  ТЕНДРА</a:t>
            </a:r>
            <a:endParaRPr lang="ru-RU" cap="all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124744"/>
            <a:ext cx="68407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Утром 28 августа 1790 года турецкий флот под командованием молодого </a:t>
            </a:r>
            <a:r>
              <a:rPr lang="ru-RU" dirty="0" err="1">
                <a:solidFill>
                  <a:schemeClr val="bg1"/>
                </a:solidFill>
              </a:rPr>
              <a:t>капудан</a:t>
            </a:r>
            <a:r>
              <a:rPr lang="ru-RU" dirty="0">
                <a:solidFill>
                  <a:schemeClr val="bg1"/>
                </a:solidFill>
              </a:rPr>
              <a:t>-паши </a:t>
            </a:r>
            <a:r>
              <a:rPr lang="ru-RU" dirty="0" err="1">
                <a:solidFill>
                  <a:schemeClr val="bg1"/>
                </a:solidFill>
              </a:rPr>
              <a:t>Гуссейна</a:t>
            </a:r>
            <a:r>
              <a:rPr lang="ru-RU" dirty="0">
                <a:solidFill>
                  <a:schemeClr val="bg1"/>
                </a:solidFill>
              </a:rPr>
              <a:t>, состоящий из 14 линейных кораблей, 8 фрегатов и 14 мелких судов, стоял на якоре и обнаружил российский флот, идущий под всеми парусами в походном ордере трех колонн, состоящий из 5 линейных кораблей, 11 фрегатов и 20 более мелких судов под командованием Ушакова.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22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68" y="260648"/>
            <a:ext cx="8498455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437781"/>
            <a:ext cx="8136904" cy="20313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Используя оправдавшее себя в Керченском сражении изменение в боевом порядке, Ушаков вывел из линии три фрегата — «Иоанн </a:t>
            </a:r>
            <a:r>
              <a:rPr lang="ru-RU" dirty="0" err="1">
                <a:solidFill>
                  <a:schemeClr val="bg1"/>
                </a:solidFill>
              </a:rPr>
              <a:t>Воинственник</a:t>
            </a:r>
            <a:r>
              <a:rPr lang="ru-RU" dirty="0">
                <a:solidFill>
                  <a:schemeClr val="bg1"/>
                </a:solidFill>
              </a:rPr>
              <a:t>», «Иероним» и «Покров Богородицы» — для обеспечения маневренного резерва на случай перемены ветра и возможной атаки неприятеля с двух сторон.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202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77" y="409575"/>
            <a:ext cx="7620000" cy="60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05889" y="764704"/>
            <a:ext cx="69847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Тактика действий Ушакова имела активный наступательный характер. Если в предыдущих сражениях Черноморский флот осуществлял первоначально оборонительные действия с переходом в контратаку, то в данном случае изначально имела место решительная атака с четким тактическим замыслом. Был использован фактор внезапности, а также умело реализованы принципы сосредоточения сил на направлении главного удара и взаимной поддержки.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4893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764320"/>
            <a:ext cx="34563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Победа при </a:t>
            </a:r>
            <a:r>
              <a:rPr lang="ru-RU" sz="2000" dirty="0" err="1"/>
              <a:t>Тендре</a:t>
            </a:r>
            <a:r>
              <a:rPr lang="ru-RU" sz="2000" dirty="0"/>
              <a:t> оставила яркий след в боевой летописи отечественного флота. Федеральным законом «О днях воинской славы (победных днях) России» от 13 марта 1995 года день победы русской эскадры под командованием Ф.Ф. Ушакова над турецкой эскадрой у мыса </a:t>
            </a:r>
            <a:r>
              <a:rPr lang="ru-RU" sz="2000" dirty="0" err="1"/>
              <a:t>Тендра</a:t>
            </a:r>
            <a:r>
              <a:rPr lang="ru-RU" sz="2000" dirty="0"/>
              <a:t> объявлен Днем воинской славы России.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764704"/>
            <a:ext cx="4603588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8309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6" b="58666"/>
          <a:stretch/>
        </p:blipFill>
        <p:spPr bwMode="auto">
          <a:xfrm>
            <a:off x="263451" y="4725144"/>
            <a:ext cx="8602663" cy="1506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12"/>
          <a:stretch/>
        </p:blipFill>
        <p:spPr bwMode="auto">
          <a:xfrm>
            <a:off x="335866" y="404663"/>
            <a:ext cx="8530248" cy="419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36985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476672"/>
            <a:ext cx="7872875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38" b="34049"/>
          <a:stretch/>
        </p:blipFill>
        <p:spPr bwMode="auto">
          <a:xfrm>
            <a:off x="323527" y="494602"/>
            <a:ext cx="8602211" cy="140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0161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35" b="9763"/>
          <a:stretch/>
        </p:blipFill>
        <p:spPr bwMode="auto">
          <a:xfrm>
            <a:off x="255756" y="5013176"/>
            <a:ext cx="8602663" cy="149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087" y="302151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262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1" y="332656"/>
            <a:ext cx="8232915" cy="6174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3042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76672"/>
            <a:ext cx="4894598" cy="566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476672"/>
            <a:ext cx="28803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 этом году </a:t>
            </a:r>
          </a:p>
          <a:p>
            <a:r>
              <a:rPr lang="ru-RU" sz="2400" dirty="0" smtClean="0"/>
              <a:t>Россия отмечает юбилейную дату – 120 лет со дня рождения Василия Ивановича Чуйкова – легендарного военачальника времён Великой Отечественной войны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513627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08912" cy="615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656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013176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Причиной Куликовской битвы стал ряд важных событий. Шестью годами ранее отношения у Руси с Ордой начали серьезно обостряться. Именно в 1374 году </a:t>
            </a:r>
            <a:r>
              <a:rPr lang="ru-RU" dirty="0">
                <a:hlinkClick r:id="rId2"/>
              </a:rPr>
              <a:t>Дмитрий</a:t>
            </a:r>
            <a:r>
              <a:rPr lang="ru-RU" dirty="0"/>
              <a:t>, Великий князь Московский, разрывает отношения с Мамаем, который в то время от имени монгольских ханов управлял западной частью Золотой Орды.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0648"/>
            <a:ext cx="6369496" cy="478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0459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208912" cy="615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5794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61" y="620688"/>
            <a:ext cx="8724355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5732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06489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0508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21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0370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56" y="173196"/>
            <a:ext cx="8517535" cy="638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5976" y="1038708"/>
            <a:ext cx="4329565" cy="53553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Много славных дел было совершено за это время. Много имен помнит история. Б</a:t>
            </a:r>
            <a:r>
              <a:rPr lang="ru-RU" dirty="0" smtClean="0"/>
              <a:t>ез </a:t>
            </a:r>
            <a:r>
              <a:rPr lang="ru-RU" dirty="0"/>
              <a:t>знания прошлого невозможно достойно представить себе роль, которую играла Россия на мировой арене. В справедливых битвах наш народ неизменно </a:t>
            </a:r>
            <a:r>
              <a:rPr lang="ru-RU" dirty="0" smtClean="0"/>
              <a:t>становился </a:t>
            </a:r>
            <a:r>
              <a:rPr lang="ru-RU" dirty="0"/>
              <a:t>победителем потому, что был до конца предан своей Родине, проявлял доблесть, геройство и отвагу. </a:t>
            </a:r>
            <a:r>
              <a:rPr lang="ru-RU" dirty="0" smtClean="0"/>
              <a:t>Страна </a:t>
            </a:r>
            <a:r>
              <a:rPr lang="ru-RU" dirty="0"/>
              <a:t>должна помнить своих героев, народ должен знать свое прошлое, иначе он автоматически теряет свое </a:t>
            </a:r>
            <a:r>
              <a:rPr lang="ru-RU" dirty="0" smtClean="0"/>
              <a:t>будущее, а боевое </a:t>
            </a:r>
            <a:r>
              <a:rPr lang="ru-RU" dirty="0"/>
              <a:t>прошлое России всегда было достойным. </a:t>
            </a:r>
            <a:endParaRPr lang="ru-RU" dirty="0" smtClean="0"/>
          </a:p>
          <a:p>
            <a:endParaRPr lang="ru-RU" dirty="0"/>
          </a:p>
          <a:p>
            <a:endParaRPr lang="ru-RU" i="1" dirty="0" smtClean="0"/>
          </a:p>
          <a:p>
            <a:r>
              <a:rPr lang="ru-RU" i="1" dirty="0" smtClean="0"/>
              <a:t>«</a:t>
            </a:r>
            <a:r>
              <a:rPr lang="ru-RU" i="1" dirty="0"/>
              <a:t>Мы – русские, потому и победим</a:t>
            </a:r>
            <a:r>
              <a:rPr lang="ru-RU" i="1" dirty="0" smtClean="0"/>
              <a:t>».</a:t>
            </a:r>
            <a:r>
              <a:rPr lang="ru-RU" i="1" dirty="0"/>
              <a:t> </a:t>
            </a:r>
            <a:endParaRPr lang="ru-RU" i="1" dirty="0" smtClean="0"/>
          </a:p>
          <a:p>
            <a:r>
              <a:rPr lang="ru-RU" i="1" dirty="0"/>
              <a:t> </a:t>
            </a:r>
            <a:r>
              <a:rPr lang="ru-RU" i="1" dirty="0" smtClean="0"/>
              <a:t>                                         </a:t>
            </a:r>
            <a:r>
              <a:rPr lang="ru-RU" dirty="0" smtClean="0"/>
              <a:t>А</a:t>
            </a:r>
            <a:r>
              <a:rPr lang="ru-RU" dirty="0"/>
              <a:t>. В. </a:t>
            </a:r>
            <a:r>
              <a:rPr lang="ru-RU" dirty="0" smtClean="0"/>
              <a:t>Суворов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11743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5534" y="2001815"/>
            <a:ext cx="4172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http://smartnews.ru/articles/16100.html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041" y="267378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http://www.hintfox.com/article/geroicheskie-stranitsi-istorii-rossii.html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45534" y="126453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https://istoriyakratko.ru/pravlenie-ryurikovichey/voyny/kulikovskaya-bitva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860032" y="60426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Использованные материалы:</a:t>
            </a:r>
            <a:endParaRPr lang="ru-RU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4725144"/>
            <a:ext cx="3518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Сост.: </a:t>
            </a:r>
            <a:r>
              <a:rPr lang="ru-RU" dirty="0" err="1" smtClean="0"/>
              <a:t>Семёнова</a:t>
            </a:r>
            <a:r>
              <a:rPr lang="ru-RU" dirty="0" smtClean="0"/>
              <a:t> Л.О.</a:t>
            </a:r>
          </a:p>
          <a:p>
            <a:endParaRPr lang="ru-RU" dirty="0"/>
          </a:p>
          <a:p>
            <a:r>
              <a:rPr lang="ru-RU" dirty="0" smtClean="0"/>
              <a:t>Отв. За </a:t>
            </a:r>
            <a:r>
              <a:rPr lang="ru-RU" dirty="0" err="1" smtClean="0"/>
              <a:t>вып</a:t>
            </a:r>
            <a:r>
              <a:rPr lang="ru-RU" dirty="0" smtClean="0"/>
              <a:t>.: </a:t>
            </a:r>
            <a:r>
              <a:rPr lang="ru-RU" dirty="0" err="1" smtClean="0"/>
              <a:t>Чашникоа</a:t>
            </a:r>
            <a:r>
              <a:rPr lang="ru-RU" dirty="0" smtClean="0"/>
              <a:t> Л.М.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65"/>
          <a:stretch/>
        </p:blipFill>
        <p:spPr bwMode="auto">
          <a:xfrm>
            <a:off x="3802168" y="3573017"/>
            <a:ext cx="5015919" cy="2918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9" r="3977"/>
          <a:stretch/>
        </p:blipFill>
        <p:spPr bwMode="auto">
          <a:xfrm>
            <a:off x="395536" y="454331"/>
            <a:ext cx="4249997" cy="26286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597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980728"/>
            <a:ext cx="201622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white"/>
                </a:solidFill>
              </a:rPr>
              <a:t>Русские князья уже чувствовали собственную силу и были готовы дать решительный отпор врагу, который долгое время разорял их земли и требовал уплаты дани</a:t>
            </a:r>
            <a:r>
              <a:rPr lang="ru-RU" dirty="0"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8"/>
          <a:stretch/>
        </p:blipFill>
        <p:spPr bwMode="auto">
          <a:xfrm>
            <a:off x="2555776" y="476672"/>
            <a:ext cx="6134100" cy="544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257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7867" y="4437112"/>
            <a:ext cx="8136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За два года до исторического сражения по Руси распространилась весть, что татаро-монголы выдвинулось большим войском, чтобы расквитаться с непокорными русскими. Дмитрий со своей дружиной направился навстречу неприятелю и встретил его на берегах реки </a:t>
            </a:r>
            <a:r>
              <a:rPr lang="ru-RU" sz="2000" dirty="0" err="1"/>
              <a:t>Вожи</a:t>
            </a:r>
            <a:r>
              <a:rPr lang="ru-RU" sz="2000" dirty="0"/>
              <a:t>, впервые углубившись так далеко в южные земли.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7150431" cy="393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3638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7270" y="4869160"/>
            <a:ext cx="75240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white"/>
                </a:solidFill>
              </a:rPr>
              <a:t>Манёвр застал противника врасплох, и русский отряд сравнительно легко одержал победу. Это окончательно убедило в том, что Орда не является всесильной. К тому же и внутри нее уже полным ходом развивалась междоусобица.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9007"/>
            <a:ext cx="720314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065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2158" y="5085184"/>
            <a:ext cx="82763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Орда стремилась к реваншу. К началу лета 1380 года Мамай подготовил к походу войско численностью свыше 100 тысяч человек. Быть союзником хана изъявил желание Великий князь Литовский Ягайло.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14734"/>
            <a:ext cx="2847975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14734"/>
            <a:ext cx="302895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4365104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Мамай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84168" y="4350640"/>
            <a:ext cx="1676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Ягайло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08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9376" y="4869160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white"/>
                </a:solidFill>
              </a:rPr>
              <a:t>Получив сведения о готовящемся объединении Орды и Литвы для войны с Русью, Дмитрий спешно собрал почти такое же большое войско. В конце августа его многотысячная рать из Коломны стремительным ходом направилась на юг.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044" y="333654"/>
            <a:ext cx="6505575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2163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678</TotalTime>
  <Words>862</Words>
  <Application>Microsoft Office PowerPoint</Application>
  <PresentationFormat>Экран (4:3)</PresentationFormat>
  <Paragraphs>54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Бумажная</vt:lpstr>
      <vt:lpstr>Ведь были схватки боевые…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DG Win&amp;Soft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Ведь были схватки боевые…</dc:title>
  <dc:creator>Администратор</dc:creator>
  <cp:lastModifiedBy>Администратор</cp:lastModifiedBy>
  <cp:revision>41</cp:revision>
  <dcterms:created xsi:type="dcterms:W3CDTF">2020-09-11T10:13:40Z</dcterms:created>
  <dcterms:modified xsi:type="dcterms:W3CDTF">2020-09-16T07:49:55Z</dcterms:modified>
</cp:coreProperties>
</file>